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00" r:id="rId1"/>
  </p:sldMasterIdLst>
  <p:sldIdLst>
    <p:sldId id="256" r:id="rId2"/>
    <p:sldId id="257" r:id="rId3"/>
    <p:sldId id="26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71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9" autoAdjust="0"/>
    <p:restoredTop sz="94660"/>
  </p:normalViewPr>
  <p:slideViewPr>
    <p:cSldViewPr snapToGrid="0">
      <p:cViewPr varScale="1">
        <p:scale>
          <a:sx n="66" d="100"/>
          <a:sy n="66" d="100"/>
        </p:scale>
        <p:origin x="6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83284890-85D2-4D7B-8EF5-15A9C1DB8F42}" type="datetimeFigureOut">
              <a:rPr lang="en-US" smtClean="0"/>
              <a:t>12/28/2023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72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12/28/2023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33180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12/28/2023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10718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12/28/2023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46567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12/28/2023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02299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12/28/2023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62740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12/28/2023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85323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87157CC2-0FC8-4686-B024-99790E0F5162}" type="datetimeFigureOut">
              <a:rPr lang="en-US" smtClean="0"/>
              <a:t>12/28/2023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0945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F6764DA5-CD3D-4590-A511-FCD3BC7A793E}" type="datetimeFigureOut">
              <a:rPr lang="en-US" smtClean="0"/>
              <a:t>12/28/2023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985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12/28/2023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036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12/28/2023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56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12/28/2023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775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12/28/2023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348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12/28/2023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619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12/28/2023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271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12/28/2023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154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12/28/2023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831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12/28/2023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840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  <p:sldLayoutId id="2147484010" r:id="rId10"/>
    <p:sldLayoutId id="2147484011" r:id="rId11"/>
    <p:sldLayoutId id="2147484012" r:id="rId12"/>
    <p:sldLayoutId id="2147484013" r:id="rId13"/>
    <p:sldLayoutId id="2147484014" r:id="rId14"/>
    <p:sldLayoutId id="2147484015" r:id="rId15"/>
    <p:sldLayoutId id="2147484016" r:id="rId16"/>
    <p:sldLayoutId id="214748401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25454-69AC-4EC5-F53E-C7CADFEB8B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914400"/>
            <a:ext cx="9808220" cy="3291839"/>
          </a:xfrm>
        </p:spPr>
        <p:txBody>
          <a:bodyPr>
            <a:normAutofit/>
          </a:bodyPr>
          <a:lstStyle/>
          <a:p>
            <a:pPr algn="ctr"/>
            <a:r>
              <a:rPr lang="en-IN" sz="8000" dirty="0"/>
              <a:t>House Rental Price</a:t>
            </a:r>
            <a:br>
              <a:rPr lang="en-IN" sz="8000" dirty="0"/>
            </a:br>
            <a:r>
              <a:rPr lang="en-IN" sz="8000" dirty="0"/>
              <a:t>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2445A-B61A-17CF-8FA5-B42C8204CF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4846" y="4777380"/>
            <a:ext cx="3349592" cy="861420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FF00"/>
                </a:solidFill>
              </a:rPr>
              <a:t>SHAIK ARSHAD ANSARI</a:t>
            </a:r>
          </a:p>
        </p:txBody>
      </p:sp>
    </p:spTree>
    <p:extLst>
      <p:ext uri="{BB962C8B-B14F-4D97-AF65-F5344CB8AC3E}">
        <p14:creationId xmlns:p14="http://schemas.microsoft.com/office/powerpoint/2010/main" val="573894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D3FF-6F83-55BB-CDED-44B5A5044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87140"/>
            <a:ext cx="10058400" cy="491851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How does the number of total floors in a building relate to the rent price?</a:t>
            </a:r>
            <a:endParaRPr lang="en-IN" sz="20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FB17A-16ED-B043-01B3-CDDD1BE5F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1280160"/>
            <a:ext cx="10064496" cy="4892040"/>
          </a:xfrm>
        </p:spPr>
        <p:txBody>
          <a:bodyPr/>
          <a:lstStyle/>
          <a:p>
            <a:r>
              <a:rPr lang="en-GB" sz="1400" dirty="0" err="1">
                <a:solidFill>
                  <a:srgbClr val="FFFF00"/>
                </a:solidFill>
              </a:rPr>
              <a:t>plt.figure</a:t>
            </a:r>
            <a:r>
              <a:rPr lang="en-GB" sz="1400" dirty="0">
                <a:solidFill>
                  <a:srgbClr val="FFFF00"/>
                </a:solidFill>
              </a:rPr>
              <a:t>(</a:t>
            </a:r>
            <a:r>
              <a:rPr lang="en-GB" sz="1400" dirty="0" err="1">
                <a:solidFill>
                  <a:srgbClr val="FFFF00"/>
                </a:solidFill>
              </a:rPr>
              <a:t>figsize</a:t>
            </a:r>
            <a:r>
              <a:rPr lang="en-GB" sz="1400" dirty="0">
                <a:solidFill>
                  <a:srgbClr val="FFFF00"/>
                </a:solidFill>
              </a:rPr>
              <a:t>=(20, 8))</a:t>
            </a:r>
          </a:p>
          <a:p>
            <a:r>
              <a:rPr lang="en-GB" sz="1400" dirty="0" err="1">
                <a:solidFill>
                  <a:srgbClr val="FFFF00"/>
                </a:solidFill>
              </a:rPr>
              <a:t>sns.boxplot</a:t>
            </a:r>
            <a:r>
              <a:rPr lang="en-GB" sz="1400" dirty="0">
                <a:solidFill>
                  <a:srgbClr val="FFFF00"/>
                </a:solidFill>
              </a:rPr>
              <a:t>(x='</a:t>
            </a:r>
            <a:r>
              <a:rPr lang="en-GB" sz="1400" dirty="0" err="1">
                <a:solidFill>
                  <a:srgbClr val="FFFF00"/>
                </a:solidFill>
              </a:rPr>
              <a:t>total_floor</a:t>
            </a:r>
            <a:r>
              <a:rPr lang="en-GB" sz="1400" dirty="0">
                <a:solidFill>
                  <a:srgbClr val="FFFF00"/>
                </a:solidFill>
              </a:rPr>
              <a:t>', y='rent', data=data</a:t>
            </a:r>
            <a:r>
              <a:rPr lang="en-GB" sz="1400" dirty="0"/>
              <a:t>)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9E692E-B3A3-D6CE-AC52-4D4680C51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52" y="2283943"/>
            <a:ext cx="9538599" cy="408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91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D5CBC-82F6-8EE4-7FB1-99CD8E4F1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382669"/>
          </a:xfrm>
        </p:spPr>
        <p:txBody>
          <a:bodyPr>
            <a:noAutofit/>
          </a:bodyPr>
          <a:lstStyle/>
          <a:p>
            <a:r>
              <a:rPr lang="en-GB" sz="2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Is there a correlation between the property's facing direction and rent price?</a:t>
            </a:r>
            <a:endParaRPr lang="en-IN" sz="20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AAA2E7-74A3-3BBA-D014-947D4905A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848" y="2457836"/>
            <a:ext cx="4412671" cy="352788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1BF4A6-BFF9-E738-1061-EB906F50F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573" y="2539816"/>
            <a:ext cx="1259136" cy="1778367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84363F02-2B5F-BCA4-2200-5DA0F6387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4587669"/>
            <a:ext cx="3671667" cy="8617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Correlation between facing and rent price: -0.0513664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224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D16D-8E0E-D14A-3D8C-12B095B0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649782"/>
            <a:ext cx="10058400" cy="899885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Does the building type (e.g., IH, AP) have an influence on rent prices?</a:t>
            </a:r>
            <a:endParaRPr lang="en-IN" sz="20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9B4D69-7953-3214-4703-7D1077A13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1643" y="2037840"/>
            <a:ext cx="5510253" cy="4324382"/>
          </a:xfrm>
        </p:spPr>
      </p:pic>
    </p:spTree>
    <p:extLst>
      <p:ext uri="{BB962C8B-B14F-4D97-AF65-F5344CB8AC3E}">
        <p14:creationId xmlns:p14="http://schemas.microsoft.com/office/powerpoint/2010/main" val="2567597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DAC75-1BCC-773A-57B3-0236A2D44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12537"/>
          </a:xfrm>
        </p:spPr>
        <p:txBody>
          <a:bodyPr>
            <a:normAutofit fontScale="90000"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Negotiability and Rent: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B865F-F4B3-BFE7-9A78-2E3458B14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905022"/>
            <a:ext cx="10058400" cy="5736410"/>
          </a:xfrm>
        </p:spPr>
        <p:txBody>
          <a:bodyPr/>
          <a:lstStyle/>
          <a:p>
            <a:r>
              <a:rPr lang="en-GB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Do negotiable rent prices tend to be higher or lower than fixed rent prices?</a:t>
            </a:r>
          </a:p>
          <a:p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5705A0-FDCB-76AF-AEB3-BCF9AADBF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495" y="2526144"/>
            <a:ext cx="4219061" cy="3172500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CB7749D6-0C77-B9C7-7AEC-1919861C4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D4FCE08-13B6-0470-4E6B-3FE392BA04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6669" y="4925497"/>
            <a:ext cx="4737135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Average rent with negotiable: 19392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Average rent without negotiable: 18229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651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057C6-62EB-EAE5-C43E-EF503F67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036160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Is there a difference in rent between family and anyone leases?</a:t>
            </a:r>
            <a:endParaRPr lang="en-IN" sz="20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304AA1-017B-69DA-7E52-57E47EEAA9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6429" y="2603500"/>
            <a:ext cx="4803455" cy="3416300"/>
          </a:xfrm>
        </p:spPr>
      </p:pic>
    </p:spTree>
    <p:extLst>
      <p:ext uri="{BB962C8B-B14F-4D97-AF65-F5344CB8AC3E}">
        <p14:creationId xmlns:p14="http://schemas.microsoft.com/office/powerpoint/2010/main" val="236060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F987A-5F9D-EB77-555A-B00B57A84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7342B-0872-A23D-70DF-D78E4469C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4390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BFE047-C92B-962F-584C-1E6DE90F4E76}"/>
              </a:ext>
            </a:extLst>
          </p:cNvPr>
          <p:cNvSpPr txBox="1"/>
          <p:nvPr/>
        </p:nvSpPr>
        <p:spPr>
          <a:xfrm>
            <a:off x="271975" y="290732"/>
            <a:ext cx="11586349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400" b="1" i="0" dirty="0">
                <a:solidFill>
                  <a:srgbClr val="374151"/>
                </a:solidFill>
                <a:effectLst/>
                <a:latin typeface="Söhne"/>
              </a:rPr>
              <a:t>Project Goals:</a:t>
            </a:r>
          </a:p>
          <a:p>
            <a:pPr algn="l"/>
            <a:endParaRPr lang="en-GB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rgbClr val="374151"/>
                </a:solidFill>
                <a:effectLst/>
                <a:latin typeface="Söhne"/>
              </a:rPr>
              <a:t>Objective: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Söhne"/>
              </a:rPr>
              <a:t> To analyse and predict house rent prices based on various features.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rgbClr val="374151"/>
                </a:solidFill>
                <a:effectLst/>
                <a:latin typeface="Söhne"/>
              </a:rPr>
              <a:t>Context: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Söhne"/>
              </a:rPr>
              <a:t> In a dynamic real estate market, understanding the factors influencing rent prices is crucial for tenants, landlords, and policymakers.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rgbClr val="374151"/>
                </a:solidFill>
                <a:effectLst/>
                <a:latin typeface="Söhne"/>
              </a:rPr>
              <a:t>Significance: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Söhne"/>
              </a:rPr>
              <a:t> Our project aims to provide insights that can aid in making informed decisions related to renting and investing in properties.</a:t>
            </a:r>
          </a:p>
          <a:p>
            <a:pPr algn="l"/>
            <a:endParaRPr lang="en-GB" sz="2400" b="1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GB" sz="2400" b="1" i="0" dirty="0">
                <a:solidFill>
                  <a:srgbClr val="374151"/>
                </a:solidFill>
                <a:effectLst/>
                <a:latin typeface="Söhne"/>
              </a:rPr>
              <a:t>Key Components:</a:t>
            </a:r>
            <a:endParaRPr lang="en-GB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374151"/>
                </a:solidFill>
                <a:effectLst/>
                <a:latin typeface="Söhne"/>
              </a:rPr>
              <a:t>We will delve into a comprehensive dataset containing details about property types, locations, amenities, and other crucial factors.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374151"/>
                </a:solidFill>
                <a:effectLst/>
                <a:latin typeface="Söhne"/>
              </a:rPr>
              <a:t>By leveraging predictive modelling, we aim to uncover relationships between these features and rental prices.</a:t>
            </a:r>
          </a:p>
        </p:txBody>
      </p:sp>
    </p:spTree>
    <p:extLst>
      <p:ext uri="{BB962C8B-B14F-4D97-AF65-F5344CB8AC3E}">
        <p14:creationId xmlns:p14="http://schemas.microsoft.com/office/powerpoint/2010/main" val="176576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351CA-2592-E19E-5D9A-9C9C35EC5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685801"/>
            <a:ext cx="10058400" cy="1123747"/>
          </a:xfrm>
        </p:spPr>
        <p:txBody>
          <a:bodyPr>
            <a:normAutofit/>
          </a:bodyPr>
          <a:lstStyle/>
          <a:p>
            <a:r>
              <a:rPr lang="en-IN" sz="4000" dirty="0"/>
              <a:t>Tools: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60285-73BE-B49E-60AA-8A31C49F4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0671" y="2464066"/>
            <a:ext cx="10157577" cy="3708133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Python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Jupyter Notebooks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Pandas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NumPy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Matplotlib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Seaborn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Scikit-learn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XGBoost (for regression modelling)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884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3AE45-3547-3FC9-5EDB-3ACDFE702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39015"/>
            <a:ext cx="8824923" cy="693019"/>
          </a:xfrm>
        </p:spPr>
        <p:txBody>
          <a:bodyPr>
            <a:normAutofit/>
          </a:bodyPr>
          <a:lstStyle/>
          <a:p>
            <a:r>
              <a:rPr lang="en-IN" sz="2400" dirty="0"/>
              <a:t>1. Correlation Analysis: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C4B45-E251-3FBC-FA80-980C72B07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792" y="1106905"/>
            <a:ext cx="10058400" cy="4955397"/>
          </a:xfrm>
        </p:spPr>
        <p:txBody>
          <a:bodyPr/>
          <a:lstStyle/>
          <a:p>
            <a:pPr marL="0" indent="0">
              <a:buNone/>
            </a:pPr>
            <a:r>
              <a:rPr lang="en-GB" sz="1600" dirty="0">
                <a:solidFill>
                  <a:srgbClr val="FFFF00"/>
                </a:solidFill>
              </a:rPr>
              <a:t>- How does the number of bedrooms and bathrooms affect the rent price?</a:t>
            </a:r>
          </a:p>
          <a:p>
            <a:pPr marL="0" indent="0">
              <a:buNone/>
            </a:pPr>
            <a:r>
              <a:rPr lang="en-IN" sz="1600" dirty="0" err="1">
                <a:solidFill>
                  <a:srgbClr val="FFFF00"/>
                </a:solidFill>
              </a:rPr>
              <a:t>sns.relplot</a:t>
            </a:r>
            <a:r>
              <a:rPr lang="en-IN" sz="1600" dirty="0">
                <a:solidFill>
                  <a:srgbClr val="FFFF00"/>
                </a:solidFill>
              </a:rPr>
              <a:t>(data=data, x="rent", y="</a:t>
            </a:r>
            <a:r>
              <a:rPr lang="en-IN" sz="1600" dirty="0" err="1">
                <a:solidFill>
                  <a:srgbClr val="FFFF00"/>
                </a:solidFill>
              </a:rPr>
              <a:t>property_size</a:t>
            </a:r>
            <a:r>
              <a:rPr lang="en-IN" sz="1600" dirty="0">
                <a:solidFill>
                  <a:srgbClr val="FFFF00"/>
                </a:solidFill>
              </a:rPr>
              <a:t>", hue='bathroom', col="type", palette="Set2")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CB540-540C-CBE0-AF4F-83E2B90FD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848" y="1925221"/>
            <a:ext cx="6603416" cy="21077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D25103-4108-0E45-558D-CDE33E7C1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562" y="4148490"/>
            <a:ext cx="5225493" cy="236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67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9D165-1059-1633-A4D1-A7CB73CBA3FD}"/>
              </a:ext>
            </a:extLst>
          </p:cNvPr>
          <p:cNvSpPr txBox="1"/>
          <p:nvPr/>
        </p:nvSpPr>
        <p:spPr>
          <a:xfrm>
            <a:off x="290731" y="234463"/>
            <a:ext cx="1166211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- Is there a correlation between the property size and rent price?</a:t>
            </a:r>
          </a:p>
          <a:p>
            <a:r>
              <a:rPr lang="en-GB" dirty="0"/>
              <a:t>sns.relplot(data=data, x="rent", y="</a:t>
            </a:r>
            <a:r>
              <a:rPr lang="en-GB" dirty="0" err="1"/>
              <a:t>property_size</a:t>
            </a:r>
            <a:r>
              <a:rPr lang="en-GB" dirty="0"/>
              <a:t>", hue="</a:t>
            </a:r>
            <a:r>
              <a:rPr lang="en-GB" dirty="0" err="1"/>
              <a:t>building_type</a:t>
            </a:r>
            <a:r>
              <a:rPr lang="en-GB" dirty="0"/>
              <a:t>", palette="Set2")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0C64B9-D98F-9CF3-B048-C546F2592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011" y="1252521"/>
            <a:ext cx="4762777" cy="3704833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672EEFA8-0AF2-06CA-F866-463C8CE416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1556925-8331-5F8C-42DF-B9399DAD3D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076" y="5179898"/>
            <a:ext cx="10148962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Correlation between property size and rent price: 0.75765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49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CC816-4975-5EF0-B506-06197E223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62598"/>
            <a:ext cx="10058400" cy="647114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rgbClr val="FFFF00"/>
                </a:solidFill>
              </a:rPr>
              <a:t>- Do properties with more amenities tend to have higher rent prices?</a:t>
            </a:r>
            <a:endParaRPr lang="en-IN" sz="1800" dirty="0">
              <a:solidFill>
                <a:srgbClr val="FFFF00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D18260A-A1C8-B772-92E1-22A4504EF5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7141" y="728739"/>
            <a:ext cx="10846227" cy="58169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'{"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</a:rPr>
              <a:t>LIFT":true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, 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</a:rPr>
              <a:t>GYM":true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, 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</a:rPr>
              <a:t>INTERNET":true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, 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</a:rPr>
              <a:t>AC":false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, ”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</a:rPr>
              <a:t>CLUB”:</a:t>
            </a:r>
            <a:r>
              <a:rPr lang="en-US" altLang="en-US" sz="1200" dirty="0" err="1">
                <a:latin typeface="Courier New" panose="02070309020205020404" pitchFamily="49" charset="0"/>
              </a:rPr>
              <a:t>true</a:t>
            </a:r>
            <a:r>
              <a:rPr lang="en-US" altLang="en-US" sz="1200" dirty="0">
                <a:latin typeface="Courier New" panose="02070309020205020404" pitchFamily="49" charset="0"/>
              </a:rPr>
              <a:t>, "</a:t>
            </a:r>
            <a:r>
              <a:rPr lang="en-US" altLang="en-US" sz="1200" dirty="0" err="1">
                <a:latin typeface="Courier New" panose="02070309020205020404" pitchFamily="49" charset="0"/>
              </a:rPr>
              <a:t>INTERCOM":true</a:t>
            </a:r>
            <a:r>
              <a:rPr lang="en-US" altLang="en-US" sz="1200" dirty="0">
                <a:latin typeface="Courier New" panose="02070309020205020404" pitchFamily="49" charset="0"/>
              </a:rPr>
              <a:t>, "</a:t>
            </a:r>
            <a:r>
              <a:rPr lang="en-US" altLang="en-US" sz="1200" dirty="0" err="1">
                <a:latin typeface="Courier New" panose="02070309020205020404" pitchFamily="49" charset="0"/>
              </a:rPr>
              <a:t>POOL":true</a:t>
            </a:r>
            <a:r>
              <a:rPr lang="en-US" altLang="en-US" sz="1200" dirty="0">
                <a:latin typeface="Courier New" panose="02070309020205020404" pitchFamily="49" charset="0"/>
              </a:rPr>
              <a:t>, "</a:t>
            </a:r>
            <a:r>
              <a:rPr lang="en-US" altLang="en-US" sz="1200" dirty="0" err="1">
                <a:latin typeface="Courier New" panose="02070309020205020404" pitchFamily="49" charset="0"/>
              </a:rPr>
              <a:t>CPA":true</a:t>
            </a:r>
            <a:r>
              <a:rPr lang="en-US" altLang="en-US" sz="1200" dirty="0">
                <a:latin typeface="Courier New" panose="02070309020205020404" pitchFamily="49" charset="0"/>
              </a:rPr>
              <a:t>, "</a:t>
            </a:r>
            <a:r>
              <a:rPr lang="en-US" altLang="en-US" sz="1200" dirty="0" err="1">
                <a:latin typeface="Courier New" panose="02070309020205020404" pitchFamily="49" charset="0"/>
              </a:rPr>
              <a:t>FS":true</a:t>
            </a:r>
            <a:r>
              <a:rPr lang="en-US" altLang="en-US" sz="1200" dirty="0">
                <a:latin typeface="Courier New" panose="02070309020205020404" pitchFamily="49" charset="0"/>
              </a:rPr>
              <a:t>, "</a:t>
            </a:r>
            <a:r>
              <a:rPr lang="en-US" altLang="en-US" sz="1200" dirty="0" err="1">
                <a:latin typeface="Courier New" panose="02070309020205020404" pitchFamily="49" charset="0"/>
              </a:rPr>
              <a:t>SERVANT":false</a:t>
            </a:r>
            <a:r>
              <a:rPr lang="en-US" altLang="en-US" sz="1200" dirty="0">
                <a:latin typeface="Courier New" panose="02070309020205020404" pitchFamily="49" charset="0"/>
              </a:rPr>
              <a:t>, "</a:t>
            </a:r>
            <a:r>
              <a:rPr lang="en-US" altLang="en-US" sz="1200" dirty="0" err="1">
                <a:latin typeface="Courier New" panose="02070309020205020404" pitchFamily="49" charset="0"/>
              </a:rPr>
              <a:t>SECURITY":true</a:t>
            </a:r>
            <a:r>
              <a:rPr lang="en-US" altLang="en-US" sz="1200" dirty="0">
                <a:latin typeface="Courier New" panose="02070309020205020404" pitchFamily="49" charset="0"/>
              </a:rPr>
              <a:t>, "</a:t>
            </a:r>
            <a:r>
              <a:rPr lang="en-US" altLang="en-US" sz="1200" dirty="0" err="1">
                <a:latin typeface="Courier New" panose="02070309020205020404" pitchFamily="49" charset="0"/>
              </a:rPr>
              <a:t>SC":true</a:t>
            </a:r>
            <a:r>
              <a:rPr lang="en-US" altLang="en-US" sz="1200" dirty="0">
                <a:latin typeface="Courier New" panose="02070309020205020404" pitchFamily="49" charset="0"/>
              </a:rPr>
              <a:t>, "</a:t>
            </a:r>
            <a:r>
              <a:rPr lang="en-US" altLang="en-US" sz="1200" dirty="0" err="1">
                <a:latin typeface="Courier New" panose="02070309020205020404" pitchFamily="49" charset="0"/>
              </a:rPr>
              <a:t>GP":true</a:t>
            </a:r>
            <a:r>
              <a:rPr lang="en-US" altLang="en-US" sz="1200" dirty="0">
                <a:latin typeface="Courier New" panose="02070309020205020404" pitchFamily="49" charset="0"/>
              </a:rPr>
              <a:t>, "PARK":</a:t>
            </a:r>
            <a:r>
              <a:rPr lang="en-US" altLang="en-US" sz="1200" dirty="0" err="1">
                <a:latin typeface="Courier New" panose="02070309020205020404" pitchFamily="49" charset="0"/>
              </a:rPr>
              <a:t>false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</a:rPr>
              <a:t>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, 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</a:rPr>
              <a:t>CLUB":true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, 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</a:rPr>
              <a:t>RWH":true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, 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</a:rPr>
              <a:t>STP":true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, 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</a:rPr>
              <a:t>HK":false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, 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</a:rPr>
              <a:t>PB":true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, "VP":true}’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2F12A7-0010-6134-F2A5-4500DCBC7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1583938"/>
            <a:ext cx="3076812" cy="2312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F45C1A-891C-0FAC-2C9E-99AC6D6DC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349" y="1425542"/>
            <a:ext cx="3076812" cy="24779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AC32D8-1E4E-C8CF-EA20-39BA14C16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663" y="4065562"/>
            <a:ext cx="3203998" cy="25164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B913D6-5BA6-E987-A8C0-C80D9A934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4350" y="4132314"/>
            <a:ext cx="3011504" cy="2388621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8A7ACEC0-7375-CFE4-5DEC-546B8BE8E1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1613" y="1670892"/>
            <a:ext cx="2430539" cy="196977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Average rent with AC: 28433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Average rent without AC: 18637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50" b="1" i="0" u="none" strike="noStrike" cap="none" normalizeH="0" baseline="0" dirty="0">
              <a:ln>
                <a:noFill/>
              </a:ln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Average rent with FS: 25299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Average rent without FS: 17133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50" b="1" i="0" u="none" strike="noStrike" cap="none" normalizeH="0" baseline="0" dirty="0">
              <a:ln>
                <a:noFill/>
              </a:ln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Average rent with SC: 18969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Average rent without SC: 19134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50" b="1" i="0" u="none" strike="noStrike" cap="none" normalizeH="0" baseline="0" dirty="0">
              <a:ln>
                <a:noFill/>
              </a:ln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Average rent with PB: 24425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Average rent without PB: 15963</a:t>
            </a:r>
            <a:br>
              <a:rPr kumimoji="0" lang="en-US" altLang="en-US" sz="1050" b="1" i="0" u="none" strike="noStrike" cap="none" normalizeH="0" baseline="0" dirty="0">
                <a:ln>
                  <a:noFill/>
                </a:ln>
                <a:effectLst/>
              </a:rPr>
            </a:br>
            <a:endParaRPr kumimoji="0" lang="en-US" altLang="en-US" sz="105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925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48179-4FDA-A7FF-2300-92B41A012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758014"/>
          </a:xfrm>
        </p:spPr>
        <p:txBody>
          <a:bodyPr>
            <a:normAutofit/>
          </a:bodyPr>
          <a:lstStyle/>
          <a:p>
            <a:r>
              <a:rPr lang="en-IN" sz="2400" dirty="0"/>
              <a:t>Property Features and Rent: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4BD03-99DD-3EAE-53E9-6B1B95A20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059766"/>
            <a:ext cx="10058400" cy="5112434"/>
          </a:xfrm>
        </p:spPr>
        <p:txBody>
          <a:bodyPr/>
          <a:lstStyle/>
          <a:p>
            <a:r>
              <a:rPr lang="en-GB" sz="1600" dirty="0">
                <a:solidFill>
                  <a:srgbClr val="FFFF00"/>
                </a:solidFill>
              </a:rPr>
              <a:t>- How does the presence of certain features like a gym, lift, or parking affect the rent price?</a:t>
            </a:r>
          </a:p>
          <a:p>
            <a:endParaRPr lang="en-IN" sz="14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FB345E-F6D8-E421-86DA-19EE16369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14" y="1697502"/>
            <a:ext cx="3776920" cy="27758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35F7D2-A4B7-EE26-28A7-DDA20507A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026" y="1662148"/>
            <a:ext cx="3775929" cy="28983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DFF385-6FBC-5DCD-CE24-BA089B289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4151" y="1746373"/>
            <a:ext cx="3918587" cy="2825541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CBB1F83B-3389-21E7-4FA4-E0D9C1A18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806" y="4946297"/>
            <a:ext cx="5541061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Average rent with gym: 25776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Average rent without gym: 17085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Average rent with lift: 24230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Average rent without lift: 16123</a:t>
            </a: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397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61599-B984-CD43-56E7-E90362129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286416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rgbClr val="FFFF00"/>
                </a:solidFill>
              </a:rPr>
              <a:t>- Does the furnishing level (fully furnished, partially furnished, unfurnished) influence the rent?</a:t>
            </a:r>
            <a:endParaRPr lang="en-IN" sz="2000" dirty="0">
              <a:solidFill>
                <a:srgbClr val="FFFF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751B6F-8923-8F4F-0486-82BAC7C4F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3387" y="2902541"/>
            <a:ext cx="4301779" cy="3361926"/>
          </a:xfrm>
        </p:spPr>
      </p:pic>
    </p:spTree>
    <p:extLst>
      <p:ext uri="{BB962C8B-B14F-4D97-AF65-F5344CB8AC3E}">
        <p14:creationId xmlns:p14="http://schemas.microsoft.com/office/powerpoint/2010/main" val="3886250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8AF7F-E178-9935-EA90-F5DB006C2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651149"/>
          </a:xfrm>
        </p:spPr>
        <p:txBody>
          <a:bodyPr>
            <a:normAutofit/>
          </a:bodyPr>
          <a:lstStyle/>
          <a:p>
            <a:r>
              <a:rPr lang="en-IN" sz="2400" dirty="0"/>
              <a:t>Building Characteristics: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35843-4EED-7B79-F2FB-E919C6B59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982" y="1222408"/>
            <a:ext cx="10162266" cy="4949792"/>
          </a:xfrm>
        </p:spPr>
        <p:txBody>
          <a:bodyPr/>
          <a:lstStyle/>
          <a:p>
            <a:r>
              <a:rPr lang="en-GB" sz="2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How does the number of balconies in a property impact its rent price?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8D7254-CEBD-3F31-CBE9-115844AD9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971" y="2401276"/>
            <a:ext cx="5762667" cy="423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049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191</TotalTime>
  <Words>613</Words>
  <Application>Microsoft Office PowerPoint</Application>
  <PresentationFormat>Widescreen</PresentationFormat>
  <Paragraphs>152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Century Gothic</vt:lpstr>
      <vt:lpstr>Courier New</vt:lpstr>
      <vt:lpstr>Söhne</vt:lpstr>
      <vt:lpstr>Times New Roman</vt:lpstr>
      <vt:lpstr>Wingdings 3</vt:lpstr>
      <vt:lpstr>Ion Boardroom</vt:lpstr>
      <vt:lpstr>House Rental Price prediction</vt:lpstr>
      <vt:lpstr>PowerPoint Presentation</vt:lpstr>
      <vt:lpstr>Tools:</vt:lpstr>
      <vt:lpstr>1. Correlation Analysis:</vt:lpstr>
      <vt:lpstr>PowerPoint Presentation</vt:lpstr>
      <vt:lpstr>- Do properties with more amenities tend to have higher rent prices?</vt:lpstr>
      <vt:lpstr>Property Features and Rent:</vt:lpstr>
      <vt:lpstr>- Does the furnishing level (fully furnished, partially furnished, unfurnished) influence the rent?</vt:lpstr>
      <vt:lpstr>Building Characteristics:</vt:lpstr>
      <vt:lpstr>- How does the number of total floors in a building relate to the rent price?</vt:lpstr>
      <vt:lpstr>- Is there a correlation between the property's facing direction and rent price?</vt:lpstr>
      <vt:lpstr>- Does the building type (e.g., IH, AP) have an influence on rent prices?</vt:lpstr>
      <vt:lpstr>Negotiability and Rent:</vt:lpstr>
      <vt:lpstr>- Is there a difference in rent between family and anyone leases?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House Rental Price prediction</dc:title>
  <dc:creator>Giri babu Varakala</dc:creator>
  <cp:lastModifiedBy>Sh.Arshad Ansari</cp:lastModifiedBy>
  <cp:revision>2</cp:revision>
  <dcterms:created xsi:type="dcterms:W3CDTF">2023-12-28T05:41:20Z</dcterms:created>
  <dcterms:modified xsi:type="dcterms:W3CDTF">2023-12-28T10:23:11Z</dcterms:modified>
</cp:coreProperties>
</file>